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1"/>
  </p:notesMasterIdLst>
  <p:handoutMasterIdLst>
    <p:handoutMasterId r:id="rId22"/>
  </p:handoutMasterIdLst>
  <p:sldIdLst>
    <p:sldId id="256" r:id="rId5"/>
    <p:sldId id="277" r:id="rId6"/>
    <p:sldId id="308" r:id="rId7"/>
    <p:sldId id="293" r:id="rId8"/>
    <p:sldId id="294" r:id="rId9"/>
    <p:sldId id="296" r:id="rId10"/>
    <p:sldId id="297" r:id="rId11"/>
    <p:sldId id="298" r:id="rId12"/>
    <p:sldId id="299" r:id="rId13"/>
    <p:sldId id="300" r:id="rId14"/>
    <p:sldId id="301" r:id="rId15"/>
    <p:sldId id="302" r:id="rId16"/>
    <p:sldId id="303" r:id="rId17"/>
    <p:sldId id="304" r:id="rId18"/>
    <p:sldId id="306"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204" autoAdjust="0"/>
  </p:normalViewPr>
  <p:slideViewPr>
    <p:cSldViewPr snapToGrid="0">
      <p:cViewPr varScale="1">
        <p:scale>
          <a:sx n="64" d="100"/>
          <a:sy n="64" d="100"/>
        </p:scale>
        <p:origin x="978" y="66"/>
      </p:cViewPr>
      <p:guideLst>
        <p:guide orient="horz" pos="792"/>
        <p:guide pos="3144"/>
        <p:guide orient="horz" pos="960"/>
      </p:guideLst>
    </p:cSldViewPr>
  </p:slideViewPr>
  <p:outlineViewPr>
    <p:cViewPr>
      <p:scale>
        <a:sx n="33" d="100"/>
        <a:sy n="33" d="100"/>
      </p:scale>
      <p:origin x="0" y="-11942"/>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8" d="100"/>
          <a:sy n="58" d="100"/>
        </p:scale>
        <p:origin x="3240"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3/9/2025</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3/9/2025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a:t>
            </a:fld>
            <a:endParaRPr lang="en-US" dirty="0"/>
          </a:p>
        </p:txBody>
      </p:sp>
    </p:spTree>
    <p:extLst>
      <p:ext uri="{BB962C8B-B14F-4D97-AF65-F5344CB8AC3E}">
        <p14:creationId xmlns:p14="http://schemas.microsoft.com/office/powerpoint/2010/main" val="245686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2</a:t>
            </a:fld>
            <a:endParaRPr lang="en-US" dirty="0"/>
          </a:p>
        </p:txBody>
      </p:sp>
    </p:spTree>
    <p:extLst>
      <p:ext uri="{BB962C8B-B14F-4D97-AF65-F5344CB8AC3E}">
        <p14:creationId xmlns:p14="http://schemas.microsoft.com/office/powerpoint/2010/main" val="3217716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16</a:t>
            </a:fld>
            <a:endParaRPr lang="en-US" dirty="0"/>
          </a:p>
        </p:txBody>
      </p:sp>
    </p:spTree>
    <p:extLst>
      <p:ext uri="{BB962C8B-B14F-4D97-AF65-F5344CB8AC3E}">
        <p14:creationId xmlns:p14="http://schemas.microsoft.com/office/powerpoint/2010/main" val="36071253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anchor="ctr"/>
          <a:lstStyle>
            <a:lvl1pPr algn="l">
              <a:defRPr sz="6000" cap="all" baseline="0">
                <a:solidFill>
                  <a:schemeClr val="tx2"/>
                </a:solidFill>
              </a:defRPr>
            </a:lvl1pPr>
          </a:lstStyle>
          <a:p>
            <a:r>
              <a:rPr lang="en-US" dirty="0"/>
              <a:t>Click to add title</a:t>
            </a:r>
          </a:p>
        </p:txBody>
      </p:sp>
    </p:spTree>
    <p:extLst>
      <p:ext uri="{BB962C8B-B14F-4D97-AF65-F5344CB8AC3E}">
        <p14:creationId xmlns:p14="http://schemas.microsoft.com/office/powerpoint/2010/main" val="670392170"/>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anchor="t" anchorCtr="0"/>
          <a:lstStyle>
            <a:lvl1pPr>
              <a:defRPr cap="all" baseline="0">
                <a:solidFill>
                  <a:schemeClr val="accent1"/>
                </a:solidFill>
              </a:defRPr>
            </a:lvl1pPr>
          </a:lstStyle>
          <a:p>
            <a:r>
              <a:rPr lang="en-US" dirty="0"/>
              <a:t>CLICK TO ADD TITLE</a:t>
            </a:r>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en-US" sz="1800" smtClean="0"/>
            </a:lvl1pPr>
            <a:lvl2pPr>
              <a:spcBef>
                <a:spcPts val="0"/>
              </a:spcBef>
              <a:spcAft>
                <a:spcPts val="1200"/>
              </a:spcAft>
              <a:defRPr lang="en-US" sz="1800" smtClean="0"/>
            </a:lvl2pPr>
            <a:lvl3pPr>
              <a:spcBef>
                <a:spcPts val="0"/>
              </a:spcBef>
              <a:spcAft>
                <a:spcPts val="1200"/>
              </a:spcAft>
              <a:defRPr lang="en-US" sz="1800" smtClean="0"/>
            </a:lvl3pPr>
            <a:lvl4pPr>
              <a:spcBef>
                <a:spcPts val="0"/>
              </a:spcBef>
              <a:spcAft>
                <a:spcPts val="1200"/>
              </a:spcAft>
              <a:defRPr lang="en-US" sz="1800" smtClean="0"/>
            </a:lvl4pPr>
            <a:lvl5pPr>
              <a:spcBef>
                <a:spcPts val="0"/>
              </a:spcBef>
              <a:spcAft>
                <a:spcPts val="1200"/>
              </a:spcAft>
              <a:defRPr lang="en-US" sz="1800"/>
            </a:lvl5pPr>
          </a:lstStyle>
          <a:p>
            <a:pPr lvl="0"/>
            <a:r>
              <a:rPr lang="en-US" dirty="0"/>
              <a:t>Click to add text </a:t>
            </a:r>
          </a:p>
          <a:p>
            <a:pPr marL="685800" lvl="1" indent="-228600"/>
            <a:r>
              <a:rPr lang="en-US" dirty="0"/>
              <a:t>Second level</a:t>
            </a:r>
          </a:p>
          <a:p>
            <a:pPr marL="1143000" lvl="2" indent="-228600"/>
            <a:r>
              <a:rPr lang="en-US" dirty="0"/>
              <a:t>Third level</a:t>
            </a:r>
          </a:p>
          <a:p>
            <a:pPr marL="1600200" lvl="3" indent="-228600"/>
            <a:r>
              <a:rPr lang="en-US" dirty="0"/>
              <a:t>Fourth level</a:t>
            </a:r>
          </a:p>
          <a:p>
            <a:pPr marL="2057400" lvl="4" indent="-228600"/>
            <a:r>
              <a:rPr lang="en-US" dirty="0"/>
              <a:t>Fifth level</a:t>
            </a:r>
          </a:p>
        </p:txBody>
      </p:sp>
      <p:sp>
        <p:nvSpPr>
          <p:cNvPr id="8" name="Table Placeholder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a:lstStyle>
            <a:lvl1pPr>
              <a:defRPr/>
            </a:lvl1pPr>
          </a:lstStyle>
          <a:p>
            <a:r>
              <a:rPr lang="en-US" dirty="0"/>
              <a:t>Click icon to insert table</a:t>
            </a:r>
          </a:p>
        </p:txBody>
      </p:sp>
      <p:sp>
        <p:nvSpPr>
          <p:cNvPr id="3" name="Date Placeholder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189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a:t>12/11/2023</a:t>
            </a:r>
            <a:endParaRPr lang="en-US" dirty="0"/>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a:t>Presentation title</a:t>
            </a:r>
            <a:endParaRPr lang="en-US" dirty="0"/>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anchor="t" anchorCtr="0"/>
          <a:lstStyle>
            <a:lvl1pPr>
              <a:defRPr cap="all" baseline="0">
                <a:solidFill>
                  <a:schemeClr val="accent1"/>
                </a:solidFill>
              </a:defRPr>
            </a:lvl1pPr>
          </a:lstStyle>
          <a:p>
            <a:r>
              <a:rPr lang="en-US" dirty="0"/>
              <a:t>CLICK TO ADD TITLE</a:t>
            </a:r>
          </a:p>
        </p:txBody>
      </p:sp>
      <p:sp>
        <p:nvSpPr>
          <p:cNvPr id="5" name="Table Placeholder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a:lstStyle>
            <a:lvl1pPr>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Click icon to insert table</a:t>
            </a:r>
          </a:p>
          <a:p>
            <a:endParaRPr lang="en-US" dirty="0"/>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ontent 2">
    <p:bg>
      <p:bgPr>
        <a:solidFill>
          <a:schemeClr val="accent2"/>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1C2927-0A13-DC57-A83B-B8DB787A48CF}"/>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5900245" y="544285"/>
            <a:ext cx="5528217" cy="2685383"/>
          </a:xfrm>
        </p:spPr>
        <p:txBody>
          <a:bodyPr anchor="b">
            <a:normAutofit/>
          </a:bodyPr>
          <a:lstStyle>
            <a:lvl1pPr algn="l">
              <a:defRPr sz="44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5896340" y="3423773"/>
            <a:ext cx="5528217" cy="2029969"/>
          </a:xfrm>
        </p:spPr>
        <p:txBody>
          <a:bodyPr>
            <a:normAutofit/>
          </a:bodyPr>
          <a:lstStyle>
            <a:lvl1pPr marL="0" indent="0" algn="l">
              <a:lnSpc>
                <a:spcPct val="1500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3">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anchor="b" anchorCtr="0"/>
          <a:lstStyle>
            <a:lvl1pPr>
              <a:defRPr cap="all" baseline="0">
                <a:solidFill>
                  <a:schemeClr val="accent1"/>
                </a:solidFill>
              </a:defRPr>
            </a:lvl1pPr>
          </a:lstStyle>
          <a:p>
            <a:r>
              <a:rPr lang="en-US" dirty="0"/>
              <a:t>CLICK TO ADD TITLE</a:t>
            </a:r>
          </a:p>
        </p:txBody>
      </p:sp>
      <p:sp>
        <p:nvSpPr>
          <p:cNvPr id="7" name="Content Placeholder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a:normAutofit/>
          </a:bodyPr>
          <a:lstStyle>
            <a:lvl1pPr marL="0" indent="0">
              <a:lnSpc>
                <a:spcPct val="150000"/>
              </a:lnSpc>
              <a:spcBef>
                <a:spcPts val="0"/>
              </a:spcBef>
              <a:spcAft>
                <a:spcPts val="0"/>
              </a:spcAft>
              <a:buFont typeface="Arial" panose="020B0604020202020204" pitchFamily="34" charset="0"/>
              <a:buNone/>
              <a:defRPr sz="24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userDrawn="1"/>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a:lstStyle>
            <a:lvl1pPr>
              <a:defRPr>
                <a:solidFill>
                  <a:schemeClr val="tx1"/>
                </a:solidFill>
              </a:defRPr>
            </a:lvl1pPr>
          </a:lstStyle>
          <a:p>
            <a:r>
              <a:rPr lang="en-US"/>
              <a:t>Presentation title</a:t>
            </a:r>
            <a:endParaRPr lang="en-US" dirty="0"/>
          </a:p>
        </p:txBody>
      </p:sp>
      <p:sp>
        <p:nvSpPr>
          <p:cNvPr id="5" name="Slide Number Placeholder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
        <p:nvSpPr>
          <p:cNvPr id="6" name="Date Placeholder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a:lstStyle>
            <a:lvl1pPr>
              <a:defRPr>
                <a:solidFill>
                  <a:schemeClr val="tx1"/>
                </a:solidFill>
              </a:defRPr>
            </a:lvl1pPr>
          </a:lstStyle>
          <a:p>
            <a:r>
              <a:rPr lang="en-US"/>
              <a:t>12/11/2023</a:t>
            </a:r>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Pictur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anchor="ctr">
            <a:normAutofit/>
          </a:bodyPr>
          <a:lstStyle>
            <a:lvl1pPr algn="l">
              <a:defRPr sz="4800" cap="all" baseline="0">
                <a:solidFill>
                  <a:schemeClr val="tx2"/>
                </a:solidFill>
              </a:defRPr>
            </a:lvl1pPr>
          </a:lstStyle>
          <a:p>
            <a:r>
              <a:rPr lang="en-US" dirty="0"/>
              <a:t>Click to add title</a:t>
            </a:r>
          </a:p>
        </p:txBody>
      </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algn="ctr">
              <a:defRPr sz="2000">
                <a:solidFill>
                  <a:schemeClr val="bg1"/>
                </a:solidFill>
              </a:defRPr>
            </a:lvl1pPr>
          </a:lstStyle>
          <a:p>
            <a:r>
              <a:rPr lang="en-US" dirty="0"/>
              <a:t>Click icon to insert picture</a:t>
            </a:r>
          </a:p>
        </p:txBody>
      </p:sp>
      <p:grpSp>
        <p:nvGrpSpPr>
          <p:cNvPr id="4" name="Group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userDrawn="1"/>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and white striped pattern&#10;&#10;Description automatically generated with low confidence">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1506966382"/>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title + Picture ">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4" name="Group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userDrawn="1"/>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Group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Group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Group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Group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Group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Group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Group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marL="0" indent="0" algn="ctr">
              <a:buNone/>
              <a:defRPr sz="2000">
                <a:solidFill>
                  <a:schemeClr val="bg1"/>
                </a:solidFill>
              </a:defRPr>
            </a:lvl1pPr>
          </a:lstStyle>
          <a:p>
            <a:r>
              <a:rPr lang="en-US" dirty="0"/>
              <a:t>Click icon to insert picture</a:t>
            </a:r>
          </a:p>
        </p:txBody>
      </p:sp>
    </p:spTree>
    <p:extLst>
      <p:ext uri="{BB962C8B-B14F-4D97-AF65-F5344CB8AC3E}">
        <p14:creationId xmlns:p14="http://schemas.microsoft.com/office/powerpoint/2010/main" val="17235676"/>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userDrawn="1"/>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a:lstStyle>
            <a:lvl1pPr>
              <a:defRPr>
                <a:solidFill>
                  <a:schemeClr val="bg1"/>
                </a:solidFill>
              </a:defRPr>
            </a:lvl1pPr>
          </a:lstStyle>
          <a:p>
            <a:r>
              <a:rPr lang="en-US"/>
              <a:t>12/11/2023</a:t>
            </a:r>
            <a:endParaRPr lang="en-US" dirty="0"/>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a:t>Presentation title</a:t>
            </a:r>
            <a:endParaRPr lang="en-US" dirty="0"/>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4" name="Content Placeholder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a:normAutofit/>
          </a:bodyPr>
          <a:lstStyle>
            <a:lvl1pPr marL="0" indent="0">
              <a:lnSpc>
                <a:spcPts val="2000"/>
              </a:lnSpc>
              <a:buFont typeface="Arial" panose="020B0604020202020204" pitchFamily="34" charset="0"/>
              <a:buNone/>
              <a:defRPr sz="1800">
                <a:solidFill>
                  <a:schemeClr val="bg1"/>
                </a:solidFill>
              </a:defRPr>
            </a:lvl1pPr>
            <a:lvl2pPr marL="457200">
              <a:lnSpc>
                <a:spcPts val="2000"/>
              </a:lnSpc>
              <a:defRPr sz="1800">
                <a:solidFill>
                  <a:schemeClr val="bg1"/>
                </a:solidFill>
              </a:defRPr>
            </a:lvl2pPr>
            <a:lvl3pPr marL="914400">
              <a:lnSpc>
                <a:spcPts val="2000"/>
              </a:lnSpc>
              <a:defRPr sz="1800">
                <a:solidFill>
                  <a:schemeClr val="bg1"/>
                </a:solidFill>
              </a:defRPr>
            </a:lvl3pPr>
            <a:lvl4pPr marL="1371600">
              <a:lnSpc>
                <a:spcPts val="2000"/>
              </a:lnSpc>
              <a:defRPr sz="1800">
                <a:solidFill>
                  <a:schemeClr val="bg1"/>
                </a:solidFill>
              </a:defRPr>
            </a:lvl4pPr>
            <a:lvl5pPr marL="1828800">
              <a:lnSpc>
                <a:spcPts val="2000"/>
              </a:lnSpc>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Subtitle">
    <p:bg>
      <p:bgPr>
        <a:solidFill>
          <a:schemeClr val="accent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userDrawn="1"/>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a:lstStyle>
            <a:lvl1pPr>
              <a:defRPr>
                <a:solidFill>
                  <a:schemeClr val="bg1"/>
                </a:solidFill>
              </a:defRPr>
            </a:lvl1pPr>
          </a:lstStyle>
          <a:p>
            <a:r>
              <a:rPr lang="en-US"/>
              <a:t>12/11/2023</a:t>
            </a:r>
            <a:endParaRPr lang="en-US" dirty="0"/>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a:t>Presentation title</a:t>
            </a:r>
            <a:endParaRPr lang="en-US" dirty="0"/>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881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Pictur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anchor="t" anchorCtr="0"/>
          <a:lstStyle>
            <a:lvl1pPr>
              <a:defRPr cap="all" baseline="0">
                <a:solidFill>
                  <a:schemeClr val="tx2"/>
                </a:solidFill>
              </a:defRPr>
            </a:lvl1pPr>
          </a:lstStyle>
          <a:p>
            <a:r>
              <a:rPr lang="en-US" dirty="0"/>
              <a:t>CLICK TO ADD TITLE</a:t>
            </a:r>
          </a:p>
        </p:txBody>
      </p:sp>
      <p:sp>
        <p:nvSpPr>
          <p:cNvPr id="27" name="Picture Placeholder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a:noAutofit/>
          </a:bodyPr>
          <a:lstStyle>
            <a:lvl1pPr marL="0" indent="0" algn="l">
              <a:buNone/>
              <a:defRPr sz="2000">
                <a:solidFill>
                  <a:schemeClr val="bg1"/>
                </a:solidFill>
              </a:defRPr>
            </a:lvl1pPr>
          </a:lstStyle>
          <a:p>
            <a:r>
              <a:rPr lang="en-US" dirty="0"/>
              <a:t>Click icon to insert picture</a:t>
            </a:r>
          </a:p>
        </p:txBody>
      </p:sp>
      <p:sp>
        <p:nvSpPr>
          <p:cNvPr id="34" name="Rectangle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userDrawn="1"/>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Content Placeholder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a:normAutofit/>
          </a:bodyPr>
          <a:lstStyle>
            <a:lvl1pPr marL="285750" indent="-285750">
              <a:lnSpc>
                <a:spcPts val="2000"/>
              </a:lnSpc>
              <a:buFont typeface="Arial" panose="020B0604020202020204" pitchFamily="34" charset="0"/>
              <a:buChar char="•"/>
              <a:defRPr sz="1800">
                <a:solidFill>
                  <a:schemeClr val="tx2"/>
                </a:solidFill>
              </a:defRPr>
            </a:lvl1pPr>
            <a:lvl2pPr marL="685800">
              <a:lnSpc>
                <a:spcPts val="2000"/>
              </a:lnSpc>
              <a:defRPr sz="1800">
                <a:solidFill>
                  <a:schemeClr val="tx2"/>
                </a:solidFill>
              </a:defRPr>
            </a:lvl2pPr>
            <a:lvl3pPr marL="1143000">
              <a:lnSpc>
                <a:spcPts val="2000"/>
              </a:lnSpc>
              <a:defRPr sz="1800">
                <a:solidFill>
                  <a:schemeClr val="tx2"/>
                </a:solidFill>
              </a:defRPr>
            </a:lvl3pPr>
            <a:lvl4pPr marL="1600200">
              <a:lnSpc>
                <a:spcPts val="2000"/>
              </a:lnSpc>
              <a:defRPr sz="1800">
                <a:solidFill>
                  <a:schemeClr val="tx2"/>
                </a:solidFill>
              </a:defRPr>
            </a:lvl4pPr>
            <a:lvl5pPr marL="2057400">
              <a:lnSpc>
                <a:spcPts val="2000"/>
              </a:lnSpc>
              <a:defRPr sz="1800">
                <a:solidFill>
                  <a:schemeClr val="tx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a:lstStyle>
            <a:lvl1pPr>
              <a:defRPr>
                <a:solidFill>
                  <a:schemeClr val="bg1"/>
                </a:solidFill>
              </a:defRPr>
            </a:lvl1pPr>
          </a:lstStyle>
          <a:p>
            <a:r>
              <a:rPr lang="en-US"/>
              <a:t>12/11/2023</a:t>
            </a:r>
            <a:endParaRPr lang="en-US" dirty="0"/>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a:lstStyle>
            <a:lvl1pPr>
              <a:defRPr>
                <a:solidFill>
                  <a:schemeClr val="bg1"/>
                </a:solidFill>
              </a:defRPr>
            </a:lvl1pPr>
          </a:lstStyle>
          <a:p>
            <a:r>
              <a:rPr lang="en-US"/>
              <a:t>Presentation title</a:t>
            </a:r>
            <a:endParaRPr lang="en-US" dirty="0"/>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grpSp>
        <p:nvGrpSpPr>
          <p:cNvPr id="9" name="Group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Graphic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Rectangle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userDrawn="1"/>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762000" y="365125"/>
            <a:ext cx="10668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762000" y="1825625"/>
            <a:ext cx="106680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762000" y="6356350"/>
            <a:ext cx="2819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12/11/2023</a:t>
            </a:r>
            <a:endParaRPr lang="en-US" dirty="0"/>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819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700" r:id="rId1"/>
    <p:sldLayoutId id="2147483666" r:id="rId2"/>
    <p:sldLayoutId id="2147483704" r:id="rId3"/>
    <p:sldLayoutId id="2147483702" r:id="rId4"/>
    <p:sldLayoutId id="2147483678" r:id="rId5"/>
    <p:sldLayoutId id="2147483681" r:id="rId6"/>
    <p:sldLayoutId id="2147483696" r:id="rId7"/>
    <p:sldLayoutId id="2147483691" r:id="rId8"/>
    <p:sldLayoutId id="2147483677" r:id="rId9"/>
    <p:sldLayoutId id="2147483699" r:id="rId10"/>
    <p:sldLayoutId id="2147483685" r:id="rId11"/>
    <p:sldLayoutId id="2147483676" r:id="rId12"/>
    <p:sldLayoutId id="2147483649" r:id="rId13"/>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3072984" y="677918"/>
            <a:ext cx="8498080" cy="3590596"/>
          </a:xfrm>
        </p:spPr>
        <p:txBody>
          <a:bodyPr>
            <a:normAutofit/>
          </a:bodyPr>
          <a:lstStyle/>
          <a:p>
            <a:pPr algn="ctr"/>
            <a:r>
              <a:rPr lang="en-US" dirty="0"/>
              <a:t>Design the future: graduation management system: </a:t>
            </a:r>
            <a:r>
              <a:rPr lang="en-US" dirty="0" err="1"/>
              <a:t>tvet</a:t>
            </a:r>
            <a:endParaRPr lang="en-US" dirty="0"/>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22B02-8B00-C2E1-C8F2-B45E402F4BFE}"/>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AEADFC-0493-2CC5-374A-FA2067A0C4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0E6AF928-20B2-0964-6E4B-1E5498F0C373}"/>
              </a:ext>
            </a:extLst>
          </p:cNvPr>
          <p:cNvSpPr>
            <a:spLocks noGrp="1"/>
          </p:cNvSpPr>
          <p:nvPr>
            <p:ph type="title"/>
          </p:nvPr>
        </p:nvSpPr>
        <p:spPr>
          <a:xfrm>
            <a:off x="4938712" y="2163281"/>
            <a:ext cx="6343650" cy="934644"/>
          </a:xfrm>
        </p:spPr>
        <p:txBody>
          <a:bodyPr>
            <a:normAutofit/>
          </a:bodyPr>
          <a:lstStyle/>
          <a:p>
            <a:pPr algn="ct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8. Academic Regalia Management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8" name="Content Placeholder 7">
            <a:extLst>
              <a:ext uri="{FF2B5EF4-FFF2-40B4-BE49-F238E27FC236}">
                <a16:creationId xmlns:a16="http://schemas.microsoft.com/office/drawing/2014/main" id="{6E4EA359-DCA8-D4A3-2C69-E208194BF64A}"/>
              </a:ext>
            </a:extLst>
          </p:cNvPr>
          <p:cNvSpPr>
            <a:spLocks noGrp="1"/>
          </p:cNvSpPr>
          <p:nvPr>
            <p:ph sz="half" idx="14"/>
          </p:nvPr>
        </p:nvSpPr>
        <p:spPr>
          <a:xfrm>
            <a:off x="4938712" y="3299954"/>
            <a:ext cx="6338888" cy="1391967"/>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Online ordering and reservation of gowns, caps, and sashes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Size selection and tracking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Return and refund management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9128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4AD47-AA7D-4D9F-4A8A-DB9E924550F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6631C0-E51D-95EB-8EFF-48A129B09C5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07D37A70-1195-9005-C42D-40326FF910F2}"/>
              </a:ext>
            </a:extLst>
          </p:cNvPr>
          <p:cNvSpPr>
            <a:spLocks noGrp="1"/>
          </p:cNvSpPr>
          <p:nvPr>
            <p:ph type="title"/>
          </p:nvPr>
        </p:nvSpPr>
        <p:spPr>
          <a:xfrm>
            <a:off x="4938712" y="2163281"/>
            <a:ext cx="6343650" cy="934644"/>
          </a:xfrm>
        </p:spPr>
        <p:txBody>
          <a:bodyPr>
            <a:normAutofit/>
          </a:bodyPr>
          <a:lstStyle/>
          <a:p>
            <a:pPr algn="ct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9. Graduation Program &amp; Speech Management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8" name="Content Placeholder 7">
            <a:extLst>
              <a:ext uri="{FF2B5EF4-FFF2-40B4-BE49-F238E27FC236}">
                <a16:creationId xmlns:a16="http://schemas.microsoft.com/office/drawing/2014/main" id="{7978E630-42AE-F367-4531-B732F165C3A4}"/>
              </a:ext>
            </a:extLst>
          </p:cNvPr>
          <p:cNvSpPr>
            <a:spLocks noGrp="1"/>
          </p:cNvSpPr>
          <p:nvPr>
            <p:ph sz="half" idx="14"/>
          </p:nvPr>
        </p:nvSpPr>
        <p:spPr>
          <a:xfrm>
            <a:off x="4938712" y="3299954"/>
            <a:ext cx="6338888" cy="1391967"/>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Digital and printed graduation program booklets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Speaker lineup and script management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Live streaming &amp; media integration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70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0CE7F-2739-9B86-8432-452C54BA9103}"/>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C1C46B4-8FFE-D47C-77C7-42DCBB859CB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D76D660E-2C58-FCFD-71E1-61ED4768A382}"/>
              </a:ext>
            </a:extLst>
          </p:cNvPr>
          <p:cNvSpPr>
            <a:spLocks noGrp="1"/>
          </p:cNvSpPr>
          <p:nvPr>
            <p:ph type="title"/>
          </p:nvPr>
        </p:nvSpPr>
        <p:spPr>
          <a:xfrm>
            <a:off x="4938712" y="2163281"/>
            <a:ext cx="6343650" cy="934644"/>
          </a:xfrm>
        </p:spPr>
        <p:txBody>
          <a:bodyPr>
            <a:normAutofit/>
          </a:bodyPr>
          <a:lstStyle/>
          <a:p>
            <a:pPr algn="ctr">
              <a:lnSpc>
                <a:spcPct val="107000"/>
              </a:lnSpc>
              <a:spcAft>
                <a:spcPts val="800"/>
              </a:spcAft>
            </a:pP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10. Alumni Integration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8B828B9E-BD1F-3336-8233-F1B3499329AF}"/>
              </a:ext>
            </a:extLst>
          </p:cNvPr>
          <p:cNvSpPr>
            <a:spLocks noGrp="1"/>
          </p:cNvSpPr>
          <p:nvPr>
            <p:ph sz="half" idx="14"/>
          </p:nvPr>
        </p:nvSpPr>
        <p:spPr>
          <a:xfrm>
            <a:off x="4938712" y="3299954"/>
            <a:ext cx="6338888" cy="1391967"/>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Automatic transition of graduates to the alumni database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Access to alumni benefits, career support, and networking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Survey &amp; feedback collection on graduation experience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5037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02BDCB-5D8C-668D-9FF3-5DA28D3543B1}"/>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7D65DB-B382-3E44-3C08-B126AB5C94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AA45DE07-3056-70FE-6443-4B08F9892A14}"/>
              </a:ext>
            </a:extLst>
          </p:cNvPr>
          <p:cNvSpPr>
            <a:spLocks noGrp="1"/>
          </p:cNvSpPr>
          <p:nvPr>
            <p:ph type="title"/>
          </p:nvPr>
        </p:nvSpPr>
        <p:spPr>
          <a:xfrm>
            <a:off x="4938712" y="2163281"/>
            <a:ext cx="6343650" cy="934644"/>
          </a:xfrm>
        </p:spPr>
        <p:txBody>
          <a:bodyPr>
            <a:normAutofit/>
          </a:bodyPr>
          <a:lstStyle/>
          <a:p>
            <a:pPr algn="ctr">
              <a:lnSpc>
                <a:spcPct val="107000"/>
              </a:lnSpc>
              <a:spcAft>
                <a:spcPts val="800"/>
              </a:spcAft>
            </a:pP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11. Security &amp; Compliance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CE831C5B-8D1E-83D7-329F-3E97A772BC0B}"/>
              </a:ext>
            </a:extLst>
          </p:cNvPr>
          <p:cNvSpPr>
            <a:spLocks noGrp="1"/>
          </p:cNvSpPr>
          <p:nvPr>
            <p:ph sz="half" idx="14"/>
          </p:nvPr>
        </p:nvSpPr>
        <p:spPr>
          <a:xfrm>
            <a:off x="4938712" y="3299954"/>
            <a:ext cx="6338888" cy="1391967"/>
          </a:xfrm>
        </p:spPr>
        <p:txBody>
          <a:bodyPr>
            <a:normAutofit fontScale="92500"/>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Data protection and privacy compliance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Role-based access control for administrators, faculty, and students</a:t>
            </a:r>
          </a:p>
          <a:p>
            <a:pPr marL="342900" lvl="0" indent="-342900">
              <a:lnSpc>
                <a:spcPct val="107000"/>
              </a:lnSpc>
              <a:spcAft>
                <a:spcPts val="800"/>
              </a:spcAft>
              <a:buSzPts val="1000"/>
              <a:buFont typeface="Symbol" panose="05050102010706020507" pitchFamily="18" charset="2"/>
              <a:buChar char=""/>
              <a:tabLst>
                <a:tab pos="457200" algn="l"/>
              </a:tabLst>
            </a:pPr>
            <a:r>
              <a:rPr lang="en-ZA" sz="1800" dirty="0">
                <a:effectLst/>
                <a:latin typeface="Calibri" panose="020F0502020204030204" pitchFamily="34" charset="0"/>
                <a:ea typeface="Calibri" panose="020F0502020204030204" pitchFamily="34" charset="0"/>
                <a:cs typeface="Times New Roman" panose="02020603050405020304" pitchFamily="18" charset="0"/>
              </a:rPr>
              <a:t>Secure document storage and retrieval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0222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35025-508F-6F1E-DDD4-6E4299CCD63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D399AB-AE55-97E8-618B-19632C181E9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454E7D26-227D-6779-56FE-63807F9B2E3C}"/>
              </a:ext>
            </a:extLst>
          </p:cNvPr>
          <p:cNvSpPr>
            <a:spLocks noGrp="1"/>
          </p:cNvSpPr>
          <p:nvPr>
            <p:ph type="title"/>
          </p:nvPr>
        </p:nvSpPr>
        <p:spPr>
          <a:xfrm>
            <a:off x="4938712" y="2163281"/>
            <a:ext cx="6343650" cy="934644"/>
          </a:xfrm>
        </p:spPr>
        <p:txBody>
          <a:bodyPr>
            <a:normAutofit/>
          </a:bodyPr>
          <a:lstStyle/>
          <a:p>
            <a:pPr algn="ctr">
              <a:lnSpc>
                <a:spcPct val="107000"/>
              </a:lnSpc>
              <a:spcAft>
                <a:spcPts val="800"/>
              </a:spcAft>
            </a:pP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12. Reporting &amp; Analytics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E8E8A2AE-518E-5E0B-067D-CDEDB4A30678}"/>
              </a:ext>
            </a:extLst>
          </p:cNvPr>
          <p:cNvSpPr>
            <a:spLocks noGrp="1"/>
          </p:cNvSpPr>
          <p:nvPr>
            <p:ph sz="half" idx="14"/>
          </p:nvPr>
        </p:nvSpPr>
        <p:spPr>
          <a:xfrm>
            <a:off x="4938712" y="3299954"/>
            <a:ext cx="6338888" cy="1391967"/>
          </a:xfrm>
        </p:spPr>
        <p:txBody>
          <a:bodyPr>
            <a:normAutofit fontScale="925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Reports on graduation rates, demographics, and academic performance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Financial reporting for graduation fees and expenses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Attendance tracking and event success analysis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977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01DBB-23EA-9731-477D-2EEF42C3BAA3}"/>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30D71C-7E59-A089-27DD-B261E1889F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12FDF3AE-9A01-211C-2B2E-A421CE450A2A}"/>
              </a:ext>
            </a:extLst>
          </p:cNvPr>
          <p:cNvSpPr>
            <a:spLocks noGrp="1"/>
          </p:cNvSpPr>
          <p:nvPr>
            <p:ph type="title"/>
          </p:nvPr>
        </p:nvSpPr>
        <p:spPr>
          <a:xfrm>
            <a:off x="4938712" y="2163281"/>
            <a:ext cx="6343650" cy="934644"/>
          </a:xfrm>
        </p:spPr>
        <p:txBody>
          <a:bodyPr>
            <a:normAutofit/>
          </a:bodyPr>
          <a:lstStyle/>
          <a:p>
            <a:pPr algn="ctr">
              <a:lnSpc>
                <a:spcPct val="107000"/>
              </a:lnSpc>
              <a:spcAft>
                <a:spcPts val="800"/>
              </a:spcAft>
            </a:pP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13. Mobile &amp; Self-Service Portal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BCBEACD7-7505-3B49-4952-82109CF6F950}"/>
              </a:ext>
            </a:extLst>
          </p:cNvPr>
          <p:cNvSpPr>
            <a:spLocks noGrp="1"/>
          </p:cNvSpPr>
          <p:nvPr>
            <p:ph sz="half" idx="14"/>
          </p:nvPr>
        </p:nvSpPr>
        <p:spPr>
          <a:xfrm>
            <a:off x="4938712" y="3299954"/>
            <a:ext cx="6338888" cy="1391967"/>
          </a:xfrm>
        </p:spPr>
        <p:txBody>
          <a:bodyPr>
            <a:norm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Student and staff mobile app for real-time updates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Self-service dashboard for students to track status and requirements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632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5900245" y="544285"/>
            <a:ext cx="5528217" cy="2685383"/>
          </a:xfrm>
        </p:spPr>
        <p:txBody>
          <a:bodyPr/>
          <a:lstStyle/>
          <a:p>
            <a:r>
              <a:rPr lang="en-US" dirty="0"/>
              <a:t>THANK YOU</a:t>
            </a:r>
          </a:p>
        </p:txBody>
      </p:sp>
    </p:spTree>
    <p:extLst>
      <p:ext uri="{BB962C8B-B14F-4D97-AF65-F5344CB8AC3E}">
        <p14:creationId xmlns:p14="http://schemas.microsoft.com/office/powerpoint/2010/main" val="243649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4933950" y="429462"/>
            <a:ext cx="6343650" cy="1054564"/>
          </a:xfrm>
        </p:spPr>
        <p:txBody>
          <a:bodyPr>
            <a:normAutofit/>
          </a:bodyPr>
          <a:lstStyle/>
          <a:p>
            <a:r>
              <a:rPr lang="en-US" dirty="0"/>
              <a:t>Agenda</a:t>
            </a:r>
            <a:endParaRPr lang="en-ZA" dirty="0"/>
          </a:p>
        </p:txBody>
      </p:sp>
      <p:sp>
        <p:nvSpPr>
          <p:cNvPr id="3" name="Subtitle 2">
            <a:extLst>
              <a:ext uri="{FF2B5EF4-FFF2-40B4-BE49-F238E27FC236}">
                <a16:creationId xmlns:a16="http://schemas.microsoft.com/office/drawing/2014/main" id="{35E3EA69-4E0E-41BD-8095-A124225A2647}"/>
              </a:ext>
            </a:extLst>
          </p:cNvPr>
          <p:cNvSpPr>
            <a:spLocks noGrp="1"/>
          </p:cNvSpPr>
          <p:nvPr>
            <p:ph sz="half" idx="14"/>
          </p:nvPr>
        </p:nvSpPr>
        <p:spPr>
          <a:xfrm>
            <a:off x="4938713" y="1484027"/>
            <a:ext cx="6948487" cy="4872324"/>
          </a:xfrm>
        </p:spPr>
        <p:txBody>
          <a:bodyPr>
            <a:normAutofit fontScale="92500" lnSpcReduction="10000"/>
          </a:bodyPr>
          <a:lstStyle/>
          <a:p>
            <a:pPr>
              <a:lnSpc>
                <a:spcPct val="107000"/>
              </a:lnSpc>
              <a:spcAft>
                <a:spcPts val="800"/>
              </a:spcAft>
            </a:pP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 Introduction</a:t>
            </a:r>
          </a:p>
          <a:p>
            <a:pPr>
              <a:lnSpc>
                <a:spcPct val="107000"/>
              </a:lnSpc>
              <a:spcAft>
                <a:spcPts val="800"/>
              </a:spcAft>
            </a:pP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2, Student &amp; Eligibility Management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3</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Application &amp; Registration Module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4</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Graduation Fee Management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5</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Event Planning &amp; Seating Allocation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6</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Certificate &amp; Transcript Generation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7</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Invitation &amp; Ticketing System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8</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Academic Regalia Management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9</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Graduation Program &amp; Speech Management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latin typeface="Calibri" panose="020F0502020204030204" pitchFamily="34" charset="0"/>
                <a:ea typeface="Calibri" panose="020F0502020204030204" pitchFamily="34" charset="0"/>
                <a:cs typeface="Times New Roman" panose="02020603050405020304" pitchFamily="18" charset="0"/>
              </a:rPr>
              <a:t>10</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Alumni Integration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11. Security &amp; Compliance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12. Reporting &amp; Analytics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13. Mobile &amp; Self-Service Portal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67927DCA-F11F-1716-00DA-9EF49F131ABD}"/>
              </a:ext>
            </a:extLst>
          </p:cNvPr>
          <p:cNvSpPr>
            <a:spLocks noGrp="1"/>
          </p:cNvSpPr>
          <p:nvPr>
            <p:ph type="sldNum" sz="quarter" idx="12"/>
          </p:nvPr>
        </p:nvSpPr>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224349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790BC-FA5A-1A5A-AA31-2C3D09D75B49}"/>
              </a:ext>
            </a:extLst>
          </p:cNvPr>
          <p:cNvSpPr>
            <a:spLocks noGrp="1"/>
          </p:cNvSpPr>
          <p:nvPr>
            <p:ph type="title"/>
          </p:nvPr>
        </p:nvSpPr>
        <p:spPr>
          <a:xfrm>
            <a:off x="4933950" y="2473377"/>
            <a:ext cx="6343650" cy="624547"/>
          </a:xfrm>
        </p:spPr>
        <p:txBody>
          <a:bodyPr>
            <a:normAutofit/>
          </a:bodyPr>
          <a:lstStyle/>
          <a:p>
            <a:pPr algn="ctr"/>
            <a:r>
              <a:rPr lang="en-GB" sz="1800" dirty="0"/>
              <a:t>1. Definition</a:t>
            </a:r>
            <a:endParaRPr lang="en-US" sz="1800" dirty="0"/>
          </a:p>
        </p:txBody>
      </p:sp>
      <p:sp>
        <p:nvSpPr>
          <p:cNvPr id="3" name="Content Placeholder 2">
            <a:extLst>
              <a:ext uri="{FF2B5EF4-FFF2-40B4-BE49-F238E27FC236}">
                <a16:creationId xmlns:a16="http://schemas.microsoft.com/office/drawing/2014/main" id="{DF5906FD-22F8-BE9A-BFC8-178ED43C8343}"/>
              </a:ext>
            </a:extLst>
          </p:cNvPr>
          <p:cNvSpPr>
            <a:spLocks noGrp="1"/>
          </p:cNvSpPr>
          <p:nvPr>
            <p:ph sz="half" idx="14"/>
          </p:nvPr>
        </p:nvSpPr>
        <p:spPr>
          <a:xfrm>
            <a:off x="4152275" y="3299953"/>
            <a:ext cx="8039725" cy="2668463"/>
          </a:xfrm>
        </p:spPr>
        <p:txBody>
          <a:bodyPr>
            <a:normAutofit fontScale="70000" lnSpcReduction="20000"/>
          </a:bodyPr>
          <a:lstStyle/>
          <a:p>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Graduation Management System typically involves a process where student academic records are tracked, reviewed for degree completion, and flagged for potential issues, culminating in the student being cleared for graduation, including steps like initial data entry, academic progress monitoring, certificate, </a:t>
            </a:r>
            <a:r>
              <a:rPr lang="en-US" sz="2400" kern="100" dirty="0">
                <a:latin typeface="Calibri" panose="020F0502020204030204" pitchFamily="34" charset="0"/>
                <a:ea typeface="Calibri" panose="020F0502020204030204" pitchFamily="34" charset="0"/>
                <a:cs typeface="Times New Roman" panose="02020603050405020304" pitchFamily="18" charset="0"/>
              </a:rPr>
              <a:t>diploma or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degree audit, application submission, review by the registrar's office, and final certification; all while utilizing a centralized system for secure data storage and streamlined reporting capabilities. </a:t>
            </a:r>
            <a:endParaRPr lang="en-US" dirty="0"/>
          </a:p>
        </p:txBody>
      </p:sp>
      <p:sp>
        <p:nvSpPr>
          <p:cNvPr id="4" name="Slide Number Placeholder 3">
            <a:extLst>
              <a:ext uri="{FF2B5EF4-FFF2-40B4-BE49-F238E27FC236}">
                <a16:creationId xmlns:a16="http://schemas.microsoft.com/office/drawing/2014/main" id="{5E0DD4B3-82F6-6F7B-2C9E-6AA5CDED32BD}"/>
              </a:ext>
            </a:extLst>
          </p:cNvPr>
          <p:cNvSpPr>
            <a:spLocks noGrp="1"/>
          </p:cNvSpPr>
          <p:nvPr>
            <p:ph type="sldNum" sz="quarter" idx="12"/>
          </p:nvPr>
        </p:nvSpPr>
        <p:spPr/>
        <p:txBody>
          <a:bodyPr/>
          <a:lstStyle/>
          <a:p>
            <a:fld id="{B5CEABB6-07DC-46E8-9B57-56EC44A396E5}" type="slidenum">
              <a:rPr lang="en-US" smtClean="0"/>
              <a:pPr/>
              <a:t>3</a:t>
            </a:fld>
            <a:endParaRPr lang="en-US" dirty="0"/>
          </a:p>
        </p:txBody>
      </p:sp>
    </p:spTree>
    <p:extLst>
      <p:ext uri="{BB962C8B-B14F-4D97-AF65-F5344CB8AC3E}">
        <p14:creationId xmlns:p14="http://schemas.microsoft.com/office/powerpoint/2010/main" val="365571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D97B-0B31-5D4D-6220-F6939B4FF8F1}"/>
              </a:ext>
            </a:extLst>
          </p:cNvPr>
          <p:cNvSpPr>
            <a:spLocks noGrp="1"/>
          </p:cNvSpPr>
          <p:nvPr>
            <p:ph type="title"/>
          </p:nvPr>
        </p:nvSpPr>
        <p:spPr>
          <a:xfrm>
            <a:off x="5080907" y="2210870"/>
            <a:ext cx="6343650" cy="1218130"/>
          </a:xfrm>
        </p:spPr>
        <p:txBody>
          <a:bodyPr>
            <a:normAutofit/>
          </a:bodyPr>
          <a:lstStyle/>
          <a:p>
            <a:pPr algn="ctr"/>
            <a:r>
              <a:rPr lang="en-ZA" sz="1800" kern="100" dirty="0">
                <a:latin typeface="Calibri" panose="020F0502020204030204" pitchFamily="34" charset="0"/>
                <a:ea typeface="Calibri" panose="020F0502020204030204" pitchFamily="34" charset="0"/>
                <a:cs typeface="Times New Roman" panose="02020603050405020304" pitchFamily="18" charset="0"/>
              </a:rPr>
              <a:t>2</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Student and Eligibility Management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44AF033-1CA2-06BA-792A-A414788BA9DB}"/>
              </a:ext>
            </a:extLst>
          </p:cNvPr>
          <p:cNvSpPr>
            <a:spLocks noGrp="1"/>
          </p:cNvSpPr>
          <p:nvPr>
            <p:ph sz="half" idx="14"/>
          </p:nvPr>
        </p:nvSpPr>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Student profile database (ID/Passport, name, program, year of study, etc.)</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Automated eligibility check (academic credits, financial clearance, disciplinary status)</a:t>
            </a:r>
          </a:p>
          <a:p>
            <a:pPr marL="342900" lvl="0" indent="-342900">
              <a:lnSpc>
                <a:spcPct val="107000"/>
              </a:lnSpc>
              <a:spcAft>
                <a:spcPts val="800"/>
              </a:spcAft>
              <a:buSzPts val="1000"/>
              <a:buFont typeface="Symbol" panose="05050102010706020507" pitchFamily="18" charset="2"/>
              <a:buChar char=""/>
              <a:tabLst>
                <a:tab pos="457200" algn="l"/>
              </a:tabLst>
            </a:pPr>
            <a:r>
              <a:rPr lang="en-ZA" sz="1800" dirty="0">
                <a:effectLst/>
                <a:latin typeface="Calibri" panose="020F0502020204030204" pitchFamily="34" charset="0"/>
                <a:ea typeface="Calibri" panose="020F0502020204030204" pitchFamily="34" charset="0"/>
                <a:cs typeface="Times New Roman" panose="02020603050405020304" pitchFamily="18" charset="0"/>
              </a:rPr>
              <a:t>Notifications to students regarding graduation eligibility and requirements</a:t>
            </a:r>
            <a:endParaRPr lang="en-US" dirty="0"/>
          </a:p>
        </p:txBody>
      </p:sp>
      <p:sp>
        <p:nvSpPr>
          <p:cNvPr id="4" name="Slide Number Placeholder 3">
            <a:extLst>
              <a:ext uri="{FF2B5EF4-FFF2-40B4-BE49-F238E27FC236}">
                <a16:creationId xmlns:a16="http://schemas.microsoft.com/office/drawing/2014/main" id="{00714F7C-AB42-3A08-5565-D74118A6C0B8}"/>
              </a:ext>
            </a:extLst>
          </p:cNvPr>
          <p:cNvSpPr>
            <a:spLocks noGrp="1"/>
          </p:cNvSpPr>
          <p:nvPr>
            <p:ph type="sldNum" sz="quarter" idx="12"/>
          </p:nvPr>
        </p:nvSpPr>
        <p:spPr/>
        <p:txBody>
          <a:bodyPr/>
          <a:lstStyle/>
          <a:p>
            <a:fld id="{B5CEABB6-07DC-46E8-9B57-56EC44A396E5}" type="slidenum">
              <a:rPr lang="en-US" smtClean="0"/>
              <a:pPr/>
              <a:t>4</a:t>
            </a:fld>
            <a:endParaRPr lang="en-US" dirty="0"/>
          </a:p>
        </p:txBody>
      </p:sp>
    </p:spTree>
    <p:extLst>
      <p:ext uri="{BB962C8B-B14F-4D97-AF65-F5344CB8AC3E}">
        <p14:creationId xmlns:p14="http://schemas.microsoft.com/office/powerpoint/2010/main" val="126226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510D-0DF4-4AC5-74D9-B74C4248DA0E}"/>
              </a:ext>
            </a:extLst>
          </p:cNvPr>
          <p:cNvSpPr>
            <a:spLocks noGrp="1"/>
          </p:cNvSpPr>
          <p:nvPr>
            <p:ph type="title"/>
          </p:nvPr>
        </p:nvSpPr>
        <p:spPr>
          <a:xfrm>
            <a:off x="4938712" y="1469036"/>
            <a:ext cx="6343650" cy="1688849"/>
          </a:xfrm>
        </p:spPr>
        <p:txBody>
          <a:bodyPr/>
          <a:lstStyle/>
          <a:p>
            <a:pPr algn="ctr"/>
            <a:r>
              <a:rPr lang="en-ZA" sz="1800" kern="100" dirty="0">
                <a:latin typeface="Calibri" panose="020F0502020204030204" pitchFamily="34" charset="0"/>
                <a:ea typeface="Calibri" panose="020F0502020204030204" pitchFamily="34" charset="0"/>
                <a:cs typeface="Times New Roman" panose="02020603050405020304" pitchFamily="18" charset="0"/>
              </a:rPr>
              <a:t>3</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Application and Registration Module</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9E3FC9D-9990-49D0-65B4-A8294DF3D4B2}"/>
              </a:ext>
            </a:extLst>
          </p:cNvPr>
          <p:cNvSpPr>
            <a:spLocks noGrp="1"/>
          </p:cNvSpPr>
          <p:nvPr>
            <p:ph sz="half" idx="14"/>
          </p:nvPr>
        </p:nvSpPr>
        <p:spPr>
          <a:xfrm>
            <a:off x="4938712" y="3299954"/>
            <a:ext cx="6338888" cy="1946604"/>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Online graduation application submission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Document submission (certificates, ID copies, fee receipts)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Status tracking and approval workflow</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Modes of communication (email/SMS notifications)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78AC4B8-8124-EAE9-B237-625CC3C1EC8F}"/>
              </a:ext>
            </a:extLst>
          </p:cNvPr>
          <p:cNvSpPr>
            <a:spLocks noGrp="1"/>
          </p:cNvSpPr>
          <p:nvPr>
            <p:ph type="sldNum" sz="quarter" idx="12"/>
          </p:nvPr>
        </p:nvSpPr>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3333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7254D5-1F5D-72FC-A41B-ACF332CE6A4B}"/>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EB5B31-C019-F4D3-B08C-0C682934E57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40D1DF6C-95BF-5EB5-670A-3B162DCA9B5E}"/>
              </a:ext>
            </a:extLst>
          </p:cNvPr>
          <p:cNvSpPr>
            <a:spLocks noGrp="1"/>
          </p:cNvSpPr>
          <p:nvPr>
            <p:ph type="title"/>
          </p:nvPr>
        </p:nvSpPr>
        <p:spPr>
          <a:xfrm>
            <a:off x="4938712" y="2163281"/>
            <a:ext cx="6343650" cy="934644"/>
          </a:xfrm>
        </p:spPr>
        <p:txBody>
          <a:bodyPr>
            <a:normAutofit/>
          </a:bodyPr>
          <a:lstStyle/>
          <a:p>
            <a:pPr algn="ct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4. Graduation Fee Management</a:t>
            </a:r>
            <a:endParaRPr lang="en-US" sz="1800" dirty="0"/>
          </a:p>
        </p:txBody>
      </p:sp>
      <p:sp>
        <p:nvSpPr>
          <p:cNvPr id="8" name="Content Placeholder 7">
            <a:extLst>
              <a:ext uri="{FF2B5EF4-FFF2-40B4-BE49-F238E27FC236}">
                <a16:creationId xmlns:a16="http://schemas.microsoft.com/office/drawing/2014/main" id="{5A77B4DD-61CA-38CD-2170-7D1A136E26A0}"/>
              </a:ext>
            </a:extLst>
          </p:cNvPr>
          <p:cNvSpPr>
            <a:spLocks noGrp="1"/>
          </p:cNvSpPr>
          <p:nvPr>
            <p:ph sz="half" idx="14"/>
          </p:nvPr>
        </p:nvSpPr>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2400" kern="100" dirty="0">
                <a:effectLst/>
                <a:latin typeface="Calibri" panose="020F0502020204030204" pitchFamily="34" charset="0"/>
                <a:ea typeface="Calibri" panose="020F0502020204030204" pitchFamily="34" charset="0"/>
                <a:cs typeface="Times New Roman" panose="02020603050405020304" pitchFamily="18" charset="0"/>
              </a:rPr>
              <a:t>Fee calculation (based on program, additional certificates, regalia, etc.)</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2400" kern="100" dirty="0">
                <a:effectLst/>
                <a:latin typeface="Calibri" panose="020F0502020204030204" pitchFamily="34" charset="0"/>
                <a:ea typeface="Calibri" panose="020F0502020204030204" pitchFamily="34" charset="0"/>
                <a:cs typeface="Times New Roman" panose="02020603050405020304" pitchFamily="18" charset="0"/>
              </a:rPr>
              <a:t>Online payment processing (integration with banking/payment gateways)</a:t>
            </a:r>
          </a:p>
          <a:p>
            <a:pPr marL="342900" lvl="0" indent="-342900">
              <a:lnSpc>
                <a:spcPct val="107000"/>
              </a:lnSpc>
              <a:spcAft>
                <a:spcPts val="800"/>
              </a:spcAft>
              <a:buSzPts val="1000"/>
              <a:buFont typeface="Symbol" panose="05050102010706020507" pitchFamily="18" charset="2"/>
              <a:buChar char=""/>
              <a:tabLst>
                <a:tab pos="457200" algn="l"/>
              </a:tabLst>
            </a:pPr>
            <a:r>
              <a:rPr lang="en-ZA" sz="2400" dirty="0">
                <a:effectLst/>
                <a:latin typeface="Calibri" panose="020F0502020204030204" pitchFamily="34" charset="0"/>
                <a:ea typeface="Calibri" panose="020F0502020204030204" pitchFamily="34" charset="0"/>
                <a:cs typeface="Times New Roman" panose="02020603050405020304" pitchFamily="18" charset="0"/>
              </a:rPr>
              <a:t>Payment tracking and reconciliation</a:t>
            </a:r>
            <a:endParaRPr lang="en-US" dirty="0"/>
          </a:p>
          <a:p>
            <a:endParaRPr lang="en-US" dirty="0"/>
          </a:p>
        </p:txBody>
      </p:sp>
    </p:spTree>
    <p:extLst>
      <p:ext uri="{BB962C8B-B14F-4D97-AF65-F5344CB8AC3E}">
        <p14:creationId xmlns:p14="http://schemas.microsoft.com/office/powerpoint/2010/main" val="294816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44CA87-CEB7-E30C-7E8B-AAA5EC199E2B}"/>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EC540B-0758-1938-E6F2-657BDC0578A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8C9F39F8-87C3-7F23-61E5-C60B7A7A649C}"/>
              </a:ext>
            </a:extLst>
          </p:cNvPr>
          <p:cNvSpPr>
            <a:spLocks noGrp="1"/>
          </p:cNvSpPr>
          <p:nvPr>
            <p:ph type="title"/>
          </p:nvPr>
        </p:nvSpPr>
        <p:spPr>
          <a:xfrm>
            <a:off x="4938712" y="2163281"/>
            <a:ext cx="6343650" cy="934644"/>
          </a:xfrm>
        </p:spPr>
        <p:txBody>
          <a:bodyPr>
            <a:normAutofit/>
          </a:bodyPr>
          <a:lstStyle/>
          <a:p>
            <a:pPr algn="ct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5. Event Planning AND Seating Allocation</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8" name="Content Placeholder 7">
            <a:extLst>
              <a:ext uri="{FF2B5EF4-FFF2-40B4-BE49-F238E27FC236}">
                <a16:creationId xmlns:a16="http://schemas.microsoft.com/office/drawing/2014/main" id="{939AEF29-17A1-7731-F782-096DC51D06EE}"/>
              </a:ext>
            </a:extLst>
          </p:cNvPr>
          <p:cNvSpPr>
            <a:spLocks noGrp="1"/>
          </p:cNvSpPr>
          <p:nvPr>
            <p:ph sz="half" idx="14"/>
          </p:nvPr>
        </p:nvSpPr>
        <p:spPr>
          <a:xfrm>
            <a:off x="4938712" y="3299954"/>
            <a:ext cx="6338888" cy="2081516"/>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Ceremony scheduling (multiple sessions if needed)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Graduate seating allocation based on program and honour level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Guest seating and ticket allocation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VIP/Faculty seating arrangement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dirty="0"/>
          </a:p>
          <a:p>
            <a:endParaRPr lang="en-US" dirty="0"/>
          </a:p>
        </p:txBody>
      </p:sp>
    </p:spTree>
    <p:extLst>
      <p:ext uri="{BB962C8B-B14F-4D97-AF65-F5344CB8AC3E}">
        <p14:creationId xmlns:p14="http://schemas.microsoft.com/office/powerpoint/2010/main" val="2238089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D0986-8FD1-2DCE-C298-3C8E3E97CD7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0B6267-3FA5-4019-E298-4060A9BBD61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2D960582-2C69-3C8B-2542-AEEE80EE917F}"/>
              </a:ext>
            </a:extLst>
          </p:cNvPr>
          <p:cNvSpPr>
            <a:spLocks noGrp="1"/>
          </p:cNvSpPr>
          <p:nvPr>
            <p:ph type="title"/>
          </p:nvPr>
        </p:nvSpPr>
        <p:spPr>
          <a:xfrm>
            <a:off x="4938712" y="2163281"/>
            <a:ext cx="6343650" cy="934644"/>
          </a:xfrm>
        </p:spPr>
        <p:txBody>
          <a:bodyPr>
            <a:normAutofit/>
          </a:bodyPr>
          <a:lstStyle/>
          <a:p>
            <a:pPr algn="ct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6. GENERATION OF Certificate AND Transcript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8" name="Content Placeholder 7">
            <a:extLst>
              <a:ext uri="{FF2B5EF4-FFF2-40B4-BE49-F238E27FC236}">
                <a16:creationId xmlns:a16="http://schemas.microsoft.com/office/drawing/2014/main" id="{E2681FFD-C4AE-F006-AE89-5E029DCC637D}"/>
              </a:ext>
            </a:extLst>
          </p:cNvPr>
          <p:cNvSpPr>
            <a:spLocks noGrp="1"/>
          </p:cNvSpPr>
          <p:nvPr>
            <p:ph sz="half" idx="14"/>
          </p:nvPr>
        </p:nvSpPr>
        <p:spPr>
          <a:xfrm>
            <a:off x="4938712" y="3299954"/>
            <a:ext cx="6338888" cy="2081516"/>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Automated certificate printing with security features (QR codes, serial numbers)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Transcript generation and validation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Integration with digital credential platforms (blockchain for verification)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dirty="0"/>
          </a:p>
          <a:p>
            <a:endParaRPr lang="en-US" dirty="0"/>
          </a:p>
        </p:txBody>
      </p:sp>
    </p:spTree>
    <p:extLst>
      <p:ext uri="{BB962C8B-B14F-4D97-AF65-F5344CB8AC3E}">
        <p14:creationId xmlns:p14="http://schemas.microsoft.com/office/powerpoint/2010/main" val="222984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A13DF-9E00-63F6-BEC7-ADEDD10B2C51}"/>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1888145-FFAA-8E51-3378-290D2348AF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EABB6-07DC-46E8-9B57-56EC44A396E5}" type="slidenum">
              <a:rPr kumimoji="0" lang="en-US" sz="100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6" name="Title 5">
            <a:extLst>
              <a:ext uri="{FF2B5EF4-FFF2-40B4-BE49-F238E27FC236}">
                <a16:creationId xmlns:a16="http://schemas.microsoft.com/office/drawing/2014/main" id="{0F81FB7D-12F1-C672-FEC0-7B5645724AC3}"/>
              </a:ext>
            </a:extLst>
          </p:cNvPr>
          <p:cNvSpPr>
            <a:spLocks noGrp="1"/>
          </p:cNvSpPr>
          <p:nvPr>
            <p:ph type="title"/>
          </p:nvPr>
        </p:nvSpPr>
        <p:spPr>
          <a:xfrm>
            <a:off x="4938712" y="2163281"/>
            <a:ext cx="6343650" cy="934644"/>
          </a:xfrm>
        </p:spPr>
        <p:txBody>
          <a:bodyPr>
            <a:normAutofit/>
          </a:bodyPr>
          <a:lstStyle/>
          <a:p>
            <a:pPr algn="ctr"/>
            <a:r>
              <a:rPr lang="en-ZA" sz="1800" kern="100" dirty="0">
                <a:latin typeface="Calibri" panose="020F0502020204030204" pitchFamily="34" charset="0"/>
                <a:ea typeface="Calibri" panose="020F0502020204030204" pitchFamily="34" charset="0"/>
                <a:cs typeface="Times New Roman" panose="02020603050405020304" pitchFamily="18" charset="0"/>
              </a:rPr>
              <a:t>7</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 Invitation &amp; Ticketing System</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8" name="Content Placeholder 7">
            <a:extLst>
              <a:ext uri="{FF2B5EF4-FFF2-40B4-BE49-F238E27FC236}">
                <a16:creationId xmlns:a16="http://schemas.microsoft.com/office/drawing/2014/main" id="{A68D39C9-D84D-837A-4999-CB9F4718BA30}"/>
              </a:ext>
            </a:extLst>
          </p:cNvPr>
          <p:cNvSpPr>
            <a:spLocks noGrp="1"/>
          </p:cNvSpPr>
          <p:nvPr>
            <p:ph sz="half" idx="14"/>
          </p:nvPr>
        </p:nvSpPr>
        <p:spPr>
          <a:xfrm>
            <a:off x="4938712" y="3299954"/>
            <a:ext cx="6338888" cy="1391967"/>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Digital and physical invitations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RSVP and guest ticketing management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Barcode/QR code-based entry system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642968"/>
      </p:ext>
    </p:extLst>
  </p:cSld>
  <p:clrMapOvr>
    <a:masterClrMapping/>
  </p:clrMapOvr>
</p:sld>
</file>

<file path=ppt/theme/theme1.xml><?xml version="1.0" encoding="utf-8"?>
<a:theme xmlns:a="http://schemas.openxmlformats.org/drawingml/2006/main" name="Custom">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968143_Win32_SL_V3" id="{4DA6DF5E-F5DF-461D-8863-50E9C5721FD0}" vid="{BC6DDDB8-E14A-47D1-98C5-2C109624FD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65614A-92F9-4391-AC3D-F3F5B0704F99}">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8451406B-581B-4C29-A833-E33D8A6AB075}">
  <ds:schemaRefs>
    <ds:schemaRef ds:uri="http://schemas.microsoft.com/sharepoint/v3/contenttype/forms"/>
  </ds:schemaRefs>
</ds:datastoreItem>
</file>

<file path=customXml/itemProps3.xml><?xml version="1.0" encoding="utf-8"?>
<ds:datastoreItem xmlns:ds="http://schemas.openxmlformats.org/officeDocument/2006/customXml" ds:itemID="{18903D25-5BE2-4D9E-B7D8-BE1DCAE2D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{D00113FD-FD3C-46DB-8FCE-896CFE085A87}tf33968143_win32</Template>
  <TotalTime>180</TotalTime>
  <Words>546</Words>
  <Application>Microsoft Office PowerPoint</Application>
  <PresentationFormat>Widescreen</PresentationFormat>
  <Paragraphs>85</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 LT Pro</vt:lpstr>
      <vt:lpstr>Calibri</vt:lpstr>
      <vt:lpstr>Symbol</vt:lpstr>
      <vt:lpstr>Custom</vt:lpstr>
      <vt:lpstr>Design the future: graduation management system: tvet</vt:lpstr>
      <vt:lpstr>Agenda</vt:lpstr>
      <vt:lpstr>1. Definition</vt:lpstr>
      <vt:lpstr>2. Student and Eligibility Management </vt:lpstr>
      <vt:lpstr>3. Application and Registration Module </vt:lpstr>
      <vt:lpstr>4. Graduation Fee Management</vt:lpstr>
      <vt:lpstr>5. Event Planning AND Seating Allocation </vt:lpstr>
      <vt:lpstr>6. GENERATION OF Certificate AND Transcript </vt:lpstr>
      <vt:lpstr>7. Invitation &amp; Ticketing System </vt:lpstr>
      <vt:lpstr>8. Academic Regalia Management </vt:lpstr>
      <vt:lpstr>9. Graduation Program &amp; Speech Management </vt:lpstr>
      <vt:lpstr>10. Alumni Integration</vt:lpstr>
      <vt:lpstr>11. Security &amp; Compliance</vt:lpstr>
      <vt:lpstr>12. Reporting &amp; Analytics</vt:lpstr>
      <vt:lpstr>13. Mobile &amp; Self-Service Portal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DOVHANI RICHARD MUDAU</dc:creator>
  <cp:lastModifiedBy>DOVHANI RICHARD MUDAU</cp:lastModifiedBy>
  <cp:revision>7</cp:revision>
  <dcterms:created xsi:type="dcterms:W3CDTF">2025-03-08T13:17:44Z</dcterms:created>
  <dcterms:modified xsi:type="dcterms:W3CDTF">2025-03-09T05:04:54Z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